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9"/>
  </p:notesMasterIdLst>
  <p:sldIdLst>
    <p:sldId id="256" r:id="rId2"/>
    <p:sldId id="313" r:id="rId3"/>
    <p:sldId id="314" r:id="rId4"/>
    <p:sldId id="582" r:id="rId5"/>
    <p:sldId id="606" r:id="rId6"/>
    <p:sldId id="583" r:id="rId7"/>
    <p:sldId id="584" r:id="rId8"/>
    <p:sldId id="585" r:id="rId9"/>
    <p:sldId id="586" r:id="rId10"/>
    <p:sldId id="587" r:id="rId11"/>
    <p:sldId id="588" r:id="rId12"/>
    <p:sldId id="589" r:id="rId13"/>
    <p:sldId id="590" r:id="rId14"/>
    <p:sldId id="591" r:id="rId15"/>
    <p:sldId id="592" r:id="rId16"/>
    <p:sldId id="593" r:id="rId17"/>
    <p:sldId id="594" r:id="rId18"/>
    <p:sldId id="595" r:id="rId19"/>
    <p:sldId id="596" r:id="rId20"/>
    <p:sldId id="597" r:id="rId21"/>
    <p:sldId id="600" r:id="rId22"/>
    <p:sldId id="601" r:id="rId23"/>
    <p:sldId id="605" r:id="rId24"/>
    <p:sldId id="607" r:id="rId25"/>
    <p:sldId id="274" r:id="rId26"/>
    <p:sldId id="298" r:id="rId27"/>
    <p:sldId id="297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2/21/2024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016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2/21/2024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4500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7 -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need a trick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We want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  <m: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/>
                  <a:t>What if we compute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/>
                  <a:t>Then,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  <m: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  <m: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8247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time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We do two additions before the multiplies: O(</a:t>
                </a:r>
                <a:r>
                  <a:rPr lang="en-US" b="1" i="1" dirty="0"/>
                  <a:t>n</a:t>
                </a:r>
                <a:r>
                  <a:rPr lang="en-US" dirty="0"/>
                  <a:t>)</a:t>
                </a:r>
              </a:p>
              <a:p>
                <a:r>
                  <a:rPr lang="en-US" dirty="0"/>
                  <a:t>We do three recursive multiplies of </a:t>
                </a:r>
                <a:r>
                  <a:rPr lang="en-US" b="1" i="1" dirty="0"/>
                  <a:t>n</a:t>
                </a:r>
                <a:r>
                  <a:rPr lang="en-US" dirty="0"/>
                  <a:t>/2-bit numbers</a:t>
                </a:r>
              </a:p>
              <a:p>
                <a:r>
                  <a:rPr lang="en-US" dirty="0"/>
                  <a:t>We do two additions and two subtractions after the multiplies: O(</a:t>
                </a:r>
                <a:r>
                  <a:rPr lang="en-US" b="1" i="1" dirty="0"/>
                  <a:t>n</a:t>
                </a:r>
                <a:r>
                  <a:rPr lang="en-US" dirty="0"/>
                  <a:t>)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≤3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𝑐𝑛</m:t>
                    </m:r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r>
                  <a:rPr lang="en-US" dirty="0"/>
                  <a:t>Which is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func>
                              <m:func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fNam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func>
                          </m:sup>
                        </m:sSup>
                      </m:e>
                    </m:d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1.59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dirty="0"/>
                  <a:t>, which is better!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6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6199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 about multiplication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Integer multiplication can be viewed as:</a:t>
            </a:r>
          </a:p>
          <a:p>
            <a:pPr lvl="1"/>
            <a:r>
              <a:rPr lang="en-US" dirty="0"/>
              <a:t>Polynomial multiplication</a:t>
            </a:r>
          </a:p>
          <a:p>
            <a:pPr lvl="1"/>
            <a:r>
              <a:rPr lang="en-US" dirty="0"/>
              <a:t>Vector convolution</a:t>
            </a:r>
          </a:p>
          <a:p>
            <a:r>
              <a:rPr lang="en-US" dirty="0"/>
              <a:t>We will not cover section 5.6, but it describes the Fast Fourier Transform (FFT)</a:t>
            </a:r>
          </a:p>
          <a:p>
            <a:r>
              <a:rPr lang="en-US" dirty="0"/>
              <a:t>The FFT can perform polynomial multiplication in O(</a:t>
            </a:r>
            <a:r>
              <a:rPr lang="en-US" b="1" i="1" dirty="0"/>
              <a:t>n</a:t>
            </a:r>
            <a:r>
              <a:rPr lang="en-US" dirty="0"/>
              <a:t> log </a:t>
            </a:r>
            <a:r>
              <a:rPr lang="en-US" b="1" i="1" dirty="0"/>
              <a:t>n</a:t>
            </a:r>
            <a:r>
              <a:rPr lang="en-US" dirty="0"/>
              <a:t>) time: even better than O(</a:t>
            </a:r>
            <a:r>
              <a:rPr lang="en-US" b="1" i="1" dirty="0"/>
              <a:t>n</a:t>
            </a:r>
            <a:r>
              <a:rPr lang="en-US" baseline="30000" dirty="0"/>
              <a:t>1.59</a:t>
            </a:r>
            <a:r>
              <a:rPr lang="en-US" dirty="0"/>
              <a:t>)</a:t>
            </a:r>
          </a:p>
          <a:p>
            <a:r>
              <a:rPr lang="en-US" dirty="0"/>
              <a:t>However, the FFT has a big constant</a:t>
            </a:r>
          </a:p>
          <a:p>
            <a:r>
              <a:rPr lang="en-US" dirty="0"/>
              <a:t>Using the FFT to multiply two integers only makes sense when the numbers are </a:t>
            </a:r>
            <a:r>
              <a:rPr lang="en-US" b="1" dirty="0"/>
              <a:t>large</a:t>
            </a:r>
            <a:r>
              <a:rPr lang="en-US" dirty="0"/>
              <a:t>, e.g., millions of digits</a:t>
            </a:r>
          </a:p>
        </p:txBody>
      </p:sp>
    </p:spTree>
    <p:extLst>
      <p:ext uri="{BB962C8B-B14F-4D97-AF65-F5344CB8AC3E}">
        <p14:creationId xmlns:p14="http://schemas.microsoft.com/office/powerpoint/2010/main" val="1202943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Master Theorem</a:t>
            </a:r>
          </a:p>
        </p:txBody>
      </p:sp>
    </p:spTree>
    <p:extLst>
      <p:ext uri="{BB962C8B-B14F-4D97-AF65-F5344CB8AC3E}">
        <p14:creationId xmlns:p14="http://schemas.microsoft.com/office/powerpoint/2010/main" val="3020929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Master Theorem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Has a great name …</a:t>
            </a:r>
          </a:p>
          <a:p>
            <a:r>
              <a:rPr lang="en-US" dirty="0"/>
              <a:t>Allows us to determine the Big Theta running time of many recursive functions that would otherwise take more effort to determine</a:t>
            </a:r>
          </a:p>
        </p:txBody>
      </p:sp>
    </p:spTree>
    <p:extLst>
      <p:ext uri="{BB962C8B-B14F-4D97-AF65-F5344CB8AC3E}">
        <p14:creationId xmlns:p14="http://schemas.microsoft.com/office/powerpoint/2010/main" val="840158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Basic form the recurrence relation must take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124200" y="2025972"/>
                <a:ext cx="6184642" cy="19364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4800" i="1">
                        <a:latin typeface="Cambria Math"/>
                      </a:rPr>
                      <m:t>𝑇</m:t>
                    </m:r>
                    <m:d>
                      <m:d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latin typeface="Cambria Math"/>
                          </a:rPr>
                          <m:t>𝑛</m:t>
                        </m:r>
                      </m:e>
                    </m:d>
                    <m:r>
                      <a:rPr lang="en-US" sz="4800" i="1">
                        <a:latin typeface="Cambria Math"/>
                      </a:rPr>
                      <m:t>=</m:t>
                    </m:r>
                    <m:r>
                      <a:rPr lang="en-US" sz="4800" i="1">
                        <a:latin typeface="Cambria Math"/>
                      </a:rPr>
                      <m:t>𝑎𝑇</m:t>
                    </m:r>
                    <m:d>
                      <m:d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4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800" i="1">
                                <a:latin typeface="Cambria Math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4800" i="1">
                                <a:latin typeface="Cambria Math"/>
                              </a:rPr>
                              <m:t>𝑏</m:t>
                            </m:r>
                          </m:den>
                        </m:f>
                      </m:e>
                    </m:d>
                    <m:r>
                      <a:rPr lang="en-US" sz="4800" i="1">
                        <a:latin typeface="Cambria Math"/>
                      </a:rPr>
                      <m:t>+</m:t>
                    </m:r>
                    <m:r>
                      <a:rPr lang="en-US" sz="48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latin typeface="Cambria Math"/>
                          </a:rPr>
                          <m:t>𝑛</m:t>
                        </m:r>
                      </m:e>
                    </m:d>
                    <m:r>
                      <a:rPr lang="en-US" sz="4800" i="1">
                        <a:latin typeface="Cambria Math"/>
                      </a:rPr>
                      <m:t>,</m:t>
                    </m:r>
                  </m:oMath>
                </a14:m>
                <a:r>
                  <a:rPr lang="en-US" sz="4800" dirty="0"/>
                  <a:t> </a:t>
                </a:r>
              </a:p>
              <a:p>
                <a:pPr algn="ctr"/>
                <a:r>
                  <a:rPr lang="en-US" sz="4800" dirty="0"/>
                  <a:t>where </a:t>
                </a:r>
                <a14:m>
                  <m:oMath xmlns:m="http://schemas.openxmlformats.org/officeDocument/2006/math">
                    <m:r>
                      <a:rPr lang="en-US" sz="4800" i="1">
                        <a:latin typeface="Cambria Math"/>
                      </a:rPr>
                      <m:t>𝑎</m:t>
                    </m:r>
                    <m:r>
                      <a:rPr lang="en-US" sz="4800" i="1">
                        <a:latin typeface="Cambria Math"/>
                        <a:ea typeface="Cambria Math"/>
                      </a:rPr>
                      <m:t>≥1</m:t>
                    </m:r>
                    <m:r>
                      <a:rPr lang="en-US" sz="4800" i="1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4800" i="1">
                        <a:latin typeface="Cambria Math"/>
                      </a:rPr>
                      <m:t>and</m:t>
                    </m:r>
                    <m:r>
                      <a:rPr lang="en-US" sz="4800" i="1">
                        <a:latin typeface="Cambria Math"/>
                      </a:rPr>
                      <m:t> </m:t>
                    </m:r>
                    <m:r>
                      <a:rPr lang="en-US" sz="4800" i="1">
                        <a:latin typeface="Cambria Math"/>
                        <a:ea typeface="Cambria Math"/>
                      </a:rPr>
                      <m:t>𝑏</m:t>
                    </m:r>
                    <m:r>
                      <a:rPr lang="en-US" sz="4800" i="1">
                        <a:latin typeface="Cambria Math"/>
                        <a:ea typeface="Cambria Math"/>
                      </a:rPr>
                      <m:t>&gt;1</m:t>
                    </m:r>
                  </m:oMath>
                </a14:m>
                <a:endParaRPr lang="en-US" sz="4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0" y="2025972"/>
                <a:ext cx="6184642" cy="1936428"/>
              </a:xfrm>
              <a:prstGeom prst="rect">
                <a:avLst/>
              </a:prstGeom>
              <a:blipFill>
                <a:blip r:embed="rId2"/>
                <a:stretch>
                  <a:fillRect l="-3748" b="-160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609600" y="4267201"/>
            <a:ext cx="10972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3200" b="1" i="1" dirty="0"/>
              <a:t>a</a:t>
            </a:r>
            <a:r>
              <a:rPr lang="en-US" sz="3200" dirty="0"/>
              <a:t> is the number of recursive calls made</a:t>
            </a:r>
          </a:p>
          <a:p>
            <a:pPr marL="285750" indent="-285750"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3200" b="1" i="1" dirty="0"/>
              <a:t>b</a:t>
            </a:r>
            <a:r>
              <a:rPr lang="en-US" sz="3200" dirty="0"/>
              <a:t> is how much the quantity of data is divided by each recursive call</a:t>
            </a:r>
          </a:p>
          <a:p>
            <a:pPr marL="285750" indent="-285750"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3200" b="1" i="1" dirty="0"/>
              <a:t>f</a:t>
            </a:r>
            <a:r>
              <a:rPr lang="en-US" sz="3200" dirty="0"/>
              <a:t>(</a:t>
            </a:r>
            <a:r>
              <a:rPr lang="en-US" sz="3200" b="1" i="1" dirty="0"/>
              <a:t>n</a:t>
            </a:r>
            <a:r>
              <a:rPr lang="en-US" sz="3200" dirty="0"/>
              <a:t>) is the non-recursive work done at each step</a:t>
            </a:r>
          </a:p>
        </p:txBody>
      </p:sp>
    </p:spTree>
    <p:extLst>
      <p:ext uri="{BB962C8B-B14F-4D97-AF65-F5344CB8AC3E}">
        <p14:creationId xmlns:p14="http://schemas.microsoft.com/office/powerpoint/2010/main" val="12782187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9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4000" dirty="0"/>
                  <a:t>If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i="1">
                            <a:latin typeface="Cambria Math"/>
                          </a:rPr>
                          <m:t>𝑛</m:t>
                        </m:r>
                      </m:e>
                    </m:d>
                    <m:r>
                      <a:rPr lang="en-US" sz="4000" i="1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sz="4000">
                        <a:latin typeface="Cambria Math"/>
                      </a:rPr>
                      <m:t>is</m:t>
                    </m:r>
                    <m:r>
                      <a:rPr lang="en-US" sz="4000" i="1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4000">
                        <a:latin typeface="Cambria Math"/>
                      </a:rPr>
                      <m:t>O</m:t>
                    </m:r>
                    <m:d>
                      <m:d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4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i="1">
                                <a:latin typeface="Cambria Math"/>
                              </a:rPr>
                              <m:t>𝑛</m:t>
                            </m:r>
                          </m:e>
                          <m:sup>
                            <m:func>
                              <m:funcPr>
                                <m:ctrlPr>
                                  <a:rPr lang="en-US" sz="4000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sSub>
                                  <m:sSubPr>
                                    <m:ctrlPr>
                                      <a:rPr lang="en-US" sz="4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4000">
                                        <a:latin typeface="Cambria Math"/>
                                      </a:rPr>
                                      <m:t>log</m:t>
                                    </m:r>
                                  </m:e>
                                  <m:sub>
                                    <m:r>
                                      <a:rPr lang="en-US" sz="4000" i="1">
                                        <a:latin typeface="Cambria Math"/>
                                      </a:rPr>
                                      <m:t>𝑏</m:t>
                                    </m:r>
                                  </m:sub>
                                </m:sSub>
                              </m:fName>
                              <m:e>
                                <m:r>
                                  <a:rPr lang="en-US" sz="4000" i="1"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US" sz="4000" i="1">
                                    <a:latin typeface="Cambria Math"/>
                                  </a:rPr>
                                  <m:t>𝑎</m:t>
                                </m:r>
                                <m:r>
                                  <a:rPr lang="en-US" sz="4000" i="1">
                                    <a:latin typeface="Cambria Math"/>
                                  </a:rPr>
                                  <m:t>)</m:t>
                                </m:r>
                              </m:e>
                            </m:func>
                            <m:r>
                              <a:rPr lang="en-US" sz="4000" i="1">
                                <a:latin typeface="Cambria Math"/>
                              </a:rPr>
                              <m:t>−</m:t>
                            </m:r>
                            <m:r>
                              <a:rPr lang="en-US" sz="4000" i="1">
                                <a:latin typeface="Cambria Math"/>
                                <a:ea typeface="Cambria Math"/>
                              </a:rPr>
                              <m:t>𝜖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4000" dirty="0"/>
                  <a:t>            </a:t>
                </a:r>
              </a:p>
              <a:p>
                <a:pPr>
                  <a:buNone/>
                </a:pPr>
                <a:r>
                  <a:rPr lang="en-US" sz="4000" dirty="0"/>
                  <a:t>	for some constant </a:t>
                </a:r>
                <a14:m>
                  <m:oMath xmlns:m="http://schemas.openxmlformats.org/officeDocument/2006/math">
                    <m:r>
                      <a:rPr lang="el-GR" sz="4000" i="1" dirty="0">
                        <a:latin typeface="Cambria Math"/>
                        <a:ea typeface="Cambria Math"/>
                      </a:rPr>
                      <m:t>𝜖</m:t>
                    </m:r>
                    <m:r>
                      <a:rPr lang="en-US" sz="4000" i="1" dirty="0">
                        <a:latin typeface="Cambria Math"/>
                        <a:ea typeface="Cambria Math"/>
                      </a:rPr>
                      <m:t>&gt;0</m:t>
                    </m:r>
                  </m:oMath>
                </a14:m>
                <a:r>
                  <a:rPr lang="en-US" sz="4000" dirty="0"/>
                  <a:t>, then</a:t>
                </a: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i="1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5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i="1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m:rPr>
                          <m:nor/>
                        </m:rPr>
                        <a:rPr lang="en-US" sz="5400"/>
                        <m:t> </m:t>
                      </m:r>
                      <m:r>
                        <m:rPr>
                          <m:nor/>
                        </m:rPr>
                        <a:rPr lang="en-US" sz="5400"/>
                        <m:t>is</m:t>
                      </m:r>
                      <m:r>
                        <m:rPr>
                          <m:nor/>
                        </m:rPr>
                        <a:rPr lang="en-US" sz="5400"/>
                        <m:t> </m:t>
                      </m:r>
                      <m:r>
                        <m:rPr>
                          <m:sty m:val="p"/>
                        </m:rPr>
                        <a:rPr lang="el-GR" sz="5400" i="1">
                          <a:latin typeface="Cambria Math"/>
                          <a:ea typeface="Cambria Math"/>
                        </a:rPr>
                        <m:t>Θ</m:t>
                      </m:r>
                      <m:d>
                        <m:dPr>
                          <m:ctrlPr>
                            <a:rPr lang="el-GR" sz="5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5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5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func>
                                <m:funcPr>
                                  <m:ctrlPr>
                                    <a:rPr lang="en-US" sz="54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b>
                                    <m:sSubPr>
                                      <m:ctrlPr>
                                        <a:rPr lang="en-US" sz="5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5400">
                                          <a:latin typeface="Cambria Math"/>
                                        </a:rPr>
                                        <m:t>log</m:t>
                                      </m:r>
                                    </m:e>
                                    <m:sub>
                                      <m:r>
                                        <a:rPr lang="en-US" sz="5400" i="1">
                                          <a:latin typeface="Cambria Math"/>
                                        </a:rPr>
                                        <m:t>𝑏</m:t>
                                      </m:r>
                                    </m:sub>
                                  </m:sSub>
                                </m:fName>
                                <m:e>
                                  <m:r>
                                    <a:rPr lang="en-US" sz="5400" i="1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sz="5400" i="1">
                                      <a:latin typeface="Cambria Math"/>
                                    </a:rPr>
                                    <m:t>𝑎</m:t>
                                  </m:r>
                                  <m:r>
                                    <a:rPr lang="en-US" sz="5400" i="1">
                                      <a:latin typeface="Cambria Math"/>
                                    </a:rPr>
                                    <m:t>)</m:t>
                                  </m:r>
                                </m:e>
                              </m:func>
                            </m:sup>
                          </m:sSup>
                        </m:e>
                      </m:d>
                    </m:oMath>
                  </m:oMathPara>
                </a14:m>
                <a:endParaRPr lang="en-US" sz="5400" dirty="0"/>
              </a:p>
            </p:txBody>
          </p:sp>
        </mc:Choice>
        <mc:Fallback xmlns="">
          <p:sp>
            <p:nvSpPr>
              <p:cNvPr id="10" name="Content Placeholder 9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19" t="-2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04943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9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4000" dirty="0"/>
                  <a:t>If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i="1">
                            <a:latin typeface="Cambria Math"/>
                          </a:rPr>
                          <m:t>𝑛</m:t>
                        </m:r>
                      </m:e>
                    </m:d>
                    <m:r>
                      <m:rPr>
                        <m:nor/>
                      </m:rPr>
                      <a:rPr lang="en-US" sz="4000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sz="4000">
                        <a:latin typeface="Cambria Math"/>
                      </a:rPr>
                      <m:t>is</m:t>
                    </m:r>
                    <m:r>
                      <a:rPr lang="en-US" sz="4000" i="1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l-GR" sz="4000" i="1">
                        <a:latin typeface="Cambria Math"/>
                        <a:ea typeface="Cambria Math"/>
                      </a:rPr>
                      <m:t>Θ</m:t>
                    </m:r>
                    <m:d>
                      <m:d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4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i="1">
                                <a:latin typeface="Cambria Math"/>
                              </a:rPr>
                              <m:t>𝑛</m:t>
                            </m:r>
                          </m:e>
                          <m:sup>
                            <m:func>
                              <m:funcPr>
                                <m:ctrlPr>
                                  <a:rPr lang="en-US" sz="4000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sSub>
                                  <m:sSubPr>
                                    <m:ctrlPr>
                                      <a:rPr lang="en-US" sz="4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4000">
                                        <a:latin typeface="Cambria Math"/>
                                      </a:rPr>
                                      <m:t>log</m:t>
                                    </m:r>
                                  </m:e>
                                  <m:sub>
                                    <m:r>
                                      <a:rPr lang="en-US" sz="4000" i="1">
                                        <a:latin typeface="Cambria Math"/>
                                      </a:rPr>
                                      <m:t>𝑏</m:t>
                                    </m:r>
                                  </m:sub>
                                </m:sSub>
                              </m:fName>
                              <m:e>
                                <m:r>
                                  <a:rPr lang="en-US" sz="4000" i="1"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US" sz="4000" i="1">
                                    <a:latin typeface="Cambria Math"/>
                                  </a:rPr>
                                  <m:t>𝑎</m:t>
                                </m:r>
                                <m:r>
                                  <a:rPr lang="en-US" sz="4000" i="1">
                                    <a:latin typeface="Cambria Math"/>
                                  </a:rPr>
                                  <m:t>)</m:t>
                                </m:r>
                              </m:e>
                            </m:func>
                          </m:sup>
                        </m:sSup>
                        <m:func>
                          <m:funcPr>
                            <m:ctrlPr>
                              <a:rPr lang="en-US" sz="4000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sz="4000" i="1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sz="4000">
                                    <a:latin typeface="Cambria Math"/>
                                    <a:ea typeface="Cambria Math"/>
                                  </a:rPr>
                                  <m:t>log</m:t>
                                </m:r>
                              </m:e>
                              <m:sup>
                                <m:r>
                                  <a:rPr lang="en-US" sz="4000" i="1">
                                    <a:latin typeface="Cambria Math"/>
                                    <a:ea typeface="Cambria Math"/>
                                  </a:rPr>
                                  <m:t>𝑘</m:t>
                                </m:r>
                              </m:sup>
                            </m:sSup>
                          </m:fName>
                          <m:e>
                            <m:r>
                              <a:rPr lang="en-US" sz="4000" i="1">
                                <a:latin typeface="Cambria Math"/>
                                <a:ea typeface="Cambria Math"/>
                              </a:rPr>
                              <m:t>𝑛</m:t>
                            </m:r>
                          </m:e>
                        </m:func>
                      </m:e>
                    </m:d>
                  </m:oMath>
                </a14:m>
                <a:r>
                  <a:rPr lang="en-US" sz="4000" dirty="0"/>
                  <a:t>            </a:t>
                </a:r>
              </a:p>
              <a:p>
                <a:pPr>
                  <a:buNone/>
                </a:pPr>
                <a:r>
                  <a:rPr lang="en-US" sz="4000" dirty="0"/>
                  <a:t>	for some constant </a:t>
                </a:r>
                <a14:m>
                  <m:oMath xmlns:m="http://schemas.openxmlformats.org/officeDocument/2006/math">
                    <m:r>
                      <a:rPr lang="en-US" sz="4000" i="1" dirty="0">
                        <a:latin typeface="Cambria Math"/>
                        <a:ea typeface="Cambria Math"/>
                      </a:rPr>
                      <m:t>𝑘</m:t>
                    </m:r>
                    <m:r>
                      <a:rPr lang="en-US" sz="4000" i="1" dirty="0">
                        <a:latin typeface="Cambria Math"/>
                        <a:ea typeface="Cambria Math"/>
                      </a:rPr>
                      <m:t>≥</m:t>
                    </m:r>
                    <m:r>
                      <a:rPr lang="en-US" sz="4000" dirty="0">
                        <a:latin typeface="Cambria Math"/>
                        <a:ea typeface="Cambria Math"/>
                      </a:rPr>
                      <m:t>0</m:t>
                    </m:r>
                  </m:oMath>
                </a14:m>
                <a:r>
                  <a:rPr lang="en-US" sz="4000" dirty="0"/>
                  <a:t>, then</a:t>
                </a: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6000" i="1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6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6000" i="1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m:rPr>
                          <m:nor/>
                        </m:rPr>
                        <a:rPr lang="en-US" sz="6000"/>
                        <m:t> </m:t>
                      </m:r>
                      <m:r>
                        <m:rPr>
                          <m:nor/>
                        </m:rPr>
                        <a:rPr lang="en-US" sz="6000"/>
                        <m:t>is</m:t>
                      </m:r>
                      <m:r>
                        <m:rPr>
                          <m:nor/>
                        </m:rPr>
                        <a:rPr lang="en-US" sz="6000"/>
                        <m:t> </m:t>
                      </m:r>
                      <m:r>
                        <m:rPr>
                          <m:sty m:val="p"/>
                        </m:rPr>
                        <a:rPr lang="el-GR" sz="6000" i="1">
                          <a:latin typeface="Cambria Math"/>
                          <a:ea typeface="Cambria Math"/>
                        </a:rPr>
                        <m:t>Θ</m:t>
                      </m:r>
                      <m:d>
                        <m:dPr>
                          <m:ctrlPr>
                            <a:rPr lang="el-GR" sz="60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4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func>
                                <m:funcPr>
                                  <m:ctrlPr>
                                    <a:rPr lang="en-US" sz="44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b>
                                    <m:sSubPr>
                                      <m:ctrlPr>
                                        <a:rPr lang="en-US" sz="4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4400">
                                          <a:latin typeface="Cambria Math"/>
                                        </a:rPr>
                                        <m:t>log</m:t>
                                      </m:r>
                                    </m:e>
                                    <m:sub>
                                      <m:r>
                                        <a:rPr lang="en-US" sz="4400" i="1">
                                          <a:latin typeface="Cambria Math"/>
                                        </a:rPr>
                                        <m:t>𝑏</m:t>
                                      </m:r>
                                    </m:sub>
                                  </m:sSub>
                                </m:fName>
                                <m:e>
                                  <m:r>
                                    <a:rPr lang="en-US" sz="4400" i="1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sz="4400" i="1">
                                      <a:latin typeface="Cambria Math"/>
                                    </a:rPr>
                                    <m:t>𝑎</m:t>
                                  </m:r>
                                  <m:r>
                                    <a:rPr lang="en-US" sz="4400" i="1">
                                      <a:latin typeface="Cambria Math"/>
                                    </a:rPr>
                                    <m:t>)</m:t>
                                  </m:r>
                                </m:e>
                              </m:func>
                            </m:sup>
                          </m:sSup>
                          <m:func>
                            <m:funcPr>
                              <m:ctrlPr>
                                <a:rPr lang="en-US" sz="4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US" sz="44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4400">
                                      <a:latin typeface="Cambria Math"/>
                                      <a:ea typeface="Cambria Math"/>
                                    </a:rPr>
                                    <m:t>log</m:t>
                                  </m:r>
                                </m:e>
                                <m:sup>
                                  <m:r>
                                    <a:rPr lang="en-US" sz="4400" i="1">
                                      <a:latin typeface="Cambria Math"/>
                                      <a:ea typeface="Cambria Math"/>
                                    </a:rPr>
                                    <m:t>𝑘</m:t>
                                  </m:r>
                                  <m:r>
                                    <a:rPr lang="en-US" sz="4400" i="1">
                                      <a:latin typeface="Cambria Math"/>
                                      <a:ea typeface="Cambria Math"/>
                                    </a:rPr>
                                    <m:t>+1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US" sz="4400" i="1">
                                  <a:latin typeface="Cambria Math"/>
                                  <a:ea typeface="Cambria Math"/>
                                </a:rPr>
                                <m:t>𝑛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US" sz="4400" dirty="0"/>
              </a:p>
            </p:txBody>
          </p:sp>
        </mc:Choice>
        <mc:Fallback xmlns="">
          <p:sp>
            <p:nvSpPr>
              <p:cNvPr id="10" name="Content Placeholder 9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19" t="-2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5371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9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sz="4000" dirty="0"/>
                  <a:t>If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i="1">
                            <a:latin typeface="Cambria Math"/>
                          </a:rPr>
                          <m:t>𝑛</m:t>
                        </m:r>
                      </m:e>
                    </m:d>
                    <m:r>
                      <a:rPr lang="en-US" sz="4000" i="1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sz="4000">
                        <a:latin typeface="Cambria Math"/>
                      </a:rPr>
                      <m:t>is</m:t>
                    </m:r>
                    <m:r>
                      <a:rPr lang="en-US" sz="4000" i="1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l-GR" sz="4000" i="1">
                        <a:latin typeface="Cambria Math"/>
                        <a:ea typeface="Cambria Math"/>
                      </a:rPr>
                      <m:t>Ω</m:t>
                    </m:r>
                    <m:d>
                      <m:d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4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i="1">
                                <a:latin typeface="Cambria Math"/>
                              </a:rPr>
                              <m:t>𝑛</m:t>
                            </m:r>
                          </m:e>
                          <m:sup>
                            <m:func>
                              <m:funcPr>
                                <m:ctrlPr>
                                  <a:rPr lang="en-US" sz="4000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sSub>
                                  <m:sSubPr>
                                    <m:ctrlPr>
                                      <a:rPr lang="en-US" sz="4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4000">
                                        <a:latin typeface="Cambria Math"/>
                                      </a:rPr>
                                      <m:t>log</m:t>
                                    </m:r>
                                  </m:e>
                                  <m:sub>
                                    <m:r>
                                      <a:rPr lang="en-US" sz="4000" i="1">
                                        <a:latin typeface="Cambria Math"/>
                                      </a:rPr>
                                      <m:t>𝑏</m:t>
                                    </m:r>
                                  </m:sub>
                                </m:sSub>
                              </m:fName>
                              <m:e>
                                <m:r>
                                  <a:rPr lang="en-US" sz="4000" i="1"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US" sz="4000" i="1">
                                    <a:latin typeface="Cambria Math"/>
                                  </a:rPr>
                                  <m:t>𝑎</m:t>
                                </m:r>
                                <m:r>
                                  <a:rPr lang="en-US" sz="4000" i="1">
                                    <a:latin typeface="Cambria Math"/>
                                  </a:rPr>
                                  <m:t>)</m:t>
                                </m:r>
                              </m:e>
                            </m:func>
                            <m:r>
                              <a:rPr lang="en-US" sz="4000" i="1">
                                <a:latin typeface="Cambria Math"/>
                              </a:rPr>
                              <m:t>+</m:t>
                            </m:r>
                            <m:r>
                              <a:rPr lang="en-US" sz="4000" i="1">
                                <a:latin typeface="Cambria Math"/>
                                <a:ea typeface="Cambria Math"/>
                              </a:rPr>
                              <m:t>𝜖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4000" dirty="0"/>
                  <a:t>              </a:t>
                </a:r>
              </a:p>
              <a:p>
                <a:pPr>
                  <a:buNone/>
                </a:pPr>
                <a:r>
                  <a:rPr lang="en-US" sz="4000" dirty="0"/>
                  <a:t>	for some constant </a:t>
                </a:r>
                <a14:m>
                  <m:oMath xmlns:m="http://schemas.openxmlformats.org/officeDocument/2006/math">
                    <m:r>
                      <a:rPr lang="el-GR" sz="4000" i="1" dirty="0">
                        <a:latin typeface="Cambria Math"/>
                        <a:ea typeface="Cambria Math"/>
                      </a:rPr>
                      <m:t>𝜖</m:t>
                    </m:r>
                    <m:r>
                      <a:rPr lang="en-US" sz="4000" i="1" dirty="0">
                        <a:latin typeface="Cambria Math"/>
                        <a:ea typeface="Cambria Math"/>
                      </a:rPr>
                      <m:t>&gt;0</m:t>
                    </m:r>
                  </m:oMath>
                </a14:m>
                <a:r>
                  <a:rPr lang="en-US" sz="4000" dirty="0"/>
                  <a:t>, and if</a:t>
                </a: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>
                          <a:latin typeface="Cambria Math"/>
                        </a:rPr>
                        <m:t>𝑎𝑓</m:t>
                      </m:r>
                      <m:d>
                        <m:dPr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4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i="1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4000" i="1">
                                  <a:latin typeface="Cambria Math"/>
                                </a:rPr>
                                <m:t>𝑏</m:t>
                              </m:r>
                            </m:den>
                          </m:f>
                        </m:e>
                      </m:d>
                      <m:r>
                        <a:rPr lang="en-US" sz="4000" i="1">
                          <a:latin typeface="Cambria Math"/>
                          <a:ea typeface="Cambria Math"/>
                        </a:rPr>
                        <m:t>≤</m:t>
                      </m:r>
                      <m:r>
                        <a:rPr lang="en-US" sz="4000" i="1">
                          <a:latin typeface="Cambria Math"/>
                          <a:ea typeface="Cambria Math"/>
                        </a:rPr>
                        <m:t>𝑐𝑓</m:t>
                      </m:r>
                      <m:r>
                        <a:rPr lang="en-US" sz="4000" i="1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sz="4000" i="1">
                          <a:latin typeface="Cambria Math"/>
                          <a:ea typeface="Cambria Math"/>
                        </a:rPr>
                        <m:t>𝑛</m:t>
                      </m:r>
                      <m:r>
                        <a:rPr lang="en-US" sz="4000" i="1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sz="4000" dirty="0"/>
              </a:p>
              <a:p>
                <a:pPr>
                  <a:buNone/>
                </a:pPr>
                <a:r>
                  <a:rPr lang="en-US" sz="4000" dirty="0"/>
                  <a:t>	for some constant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/>
                      </a:rPr>
                      <m:t>𝑐</m:t>
                    </m:r>
                    <m:r>
                      <a:rPr lang="en-US" sz="4000" i="1">
                        <a:latin typeface="Cambria Math"/>
                      </a:rPr>
                      <m:t>&lt;1</m:t>
                    </m:r>
                  </m:oMath>
                </a14:m>
                <a:r>
                  <a:rPr lang="en-US" sz="4000" dirty="0"/>
                  <a:t> and sufficiently large </a:t>
                </a:r>
                <a14:m>
                  <m:oMath xmlns:m="http://schemas.openxmlformats.org/officeDocument/2006/math">
                    <m:r>
                      <a:rPr lang="en-US" sz="4000" i="1" dirty="0">
                        <a:latin typeface="Cambria Math"/>
                      </a:rPr>
                      <m:t>𝑛</m:t>
                    </m:r>
                  </m:oMath>
                </a14:m>
                <a:r>
                  <a:rPr lang="en-US" sz="4000" dirty="0"/>
                  <a:t>, then</a:t>
                </a: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i="1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6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6000" i="1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m:rPr>
                          <m:nor/>
                        </m:rPr>
                        <a:rPr lang="en-US" sz="600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6000"/>
                        <m:t>is</m:t>
                      </m:r>
                      <m:r>
                        <m:rPr>
                          <m:nor/>
                        </m:rPr>
                        <a:rPr lang="en-US" sz="600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l-GR" sz="6000" i="1">
                          <a:latin typeface="Cambria Math"/>
                          <a:ea typeface="Cambria Math"/>
                        </a:rPr>
                        <m:t>Θ</m:t>
                      </m:r>
                      <m:d>
                        <m:dPr>
                          <m:ctrlPr>
                            <a:rPr lang="el-GR" sz="60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6000" i="1">
                              <a:latin typeface="Cambria Math"/>
                              <a:ea typeface="Cambria Math"/>
                            </a:rPr>
                            <m:t>𝑓</m:t>
                          </m:r>
                          <m:r>
                            <a:rPr lang="en-US" sz="6000" i="1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US" sz="6000" i="1">
                              <a:latin typeface="Cambria Math"/>
                              <a:ea typeface="Cambria Math"/>
                            </a:rPr>
                            <m:t>𝑛</m:t>
                          </m:r>
                          <m:r>
                            <a:rPr lang="en-US" sz="6000" i="1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6000" dirty="0"/>
              </a:p>
              <a:p>
                <a:pPr>
                  <a:buNone/>
                </a:pPr>
                <a:endParaRPr lang="en-US" dirty="0"/>
              </a:p>
              <a:p>
                <a:pPr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10" name="Content Placeholder 9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389" t="-1581" r="-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22228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Stupid Sort</a:t>
            </a:r>
          </a:p>
        </p:txBody>
      </p:sp>
    </p:spTree>
    <p:extLst>
      <p:ext uri="{BB962C8B-B14F-4D97-AF65-F5344CB8AC3E}">
        <p14:creationId xmlns:p14="http://schemas.microsoft.com/office/powerpoint/2010/main" val="1074566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Closest pair of points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Stupid Sort algorithm (recursive)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Base case: List has size less than 3</a:t>
            </a:r>
          </a:p>
          <a:p>
            <a:pPr lvl="1"/>
            <a:r>
              <a:rPr lang="en-US" dirty="0"/>
              <a:t>Swap out of order items if necessary</a:t>
            </a:r>
          </a:p>
          <a:p>
            <a:r>
              <a:rPr lang="en-US" dirty="0"/>
              <a:t>Recursive case:</a:t>
            </a:r>
          </a:p>
          <a:p>
            <a:pPr lvl="1"/>
            <a:r>
              <a:rPr lang="en-US" dirty="0"/>
              <a:t>Recursively sort the first 2/3 of the list</a:t>
            </a:r>
          </a:p>
          <a:p>
            <a:pPr lvl="1"/>
            <a:r>
              <a:rPr lang="en-US" dirty="0"/>
              <a:t>Recursively sort the second 2/3 of the list</a:t>
            </a:r>
          </a:p>
          <a:p>
            <a:pPr lvl="1"/>
            <a:r>
              <a:rPr lang="en-US" dirty="0"/>
              <a:t>Recursively sort the first 2/3 of the list </a:t>
            </a:r>
            <a:r>
              <a:rPr lang="en-US" b="1" dirty="0"/>
              <a:t>again</a:t>
            </a:r>
          </a:p>
        </p:txBody>
      </p:sp>
    </p:spTree>
    <p:extLst>
      <p:ext uri="{BB962C8B-B14F-4D97-AF65-F5344CB8AC3E}">
        <p14:creationId xmlns:p14="http://schemas.microsoft.com/office/powerpoint/2010/main" val="1352637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Stupid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long does Stupid Sort take?</a:t>
            </a:r>
          </a:p>
          <a:p>
            <a:r>
              <a:rPr lang="en-US" dirty="0"/>
              <a:t>We need to know </a:t>
            </a:r>
            <a:r>
              <a:rPr lang="en-US" dirty="0" err="1"/>
              <a:t>log</a:t>
            </a:r>
            <a:r>
              <a:rPr lang="en-US" b="1" i="1" baseline="-25000" dirty="0" err="1"/>
              <a:t>b</a:t>
            </a:r>
            <a:r>
              <a:rPr lang="en-US" dirty="0"/>
              <a:t> </a:t>
            </a:r>
            <a:r>
              <a:rPr lang="en-US" b="1" i="1" dirty="0"/>
              <a:t>a</a:t>
            </a:r>
          </a:p>
          <a:p>
            <a:r>
              <a:rPr lang="en-US" b="1" i="1" dirty="0"/>
              <a:t>a </a:t>
            </a:r>
            <a:r>
              <a:rPr lang="en-US" dirty="0"/>
              <a:t>= 3</a:t>
            </a:r>
            <a:endParaRPr lang="en-US" b="1" i="1" dirty="0"/>
          </a:p>
          <a:p>
            <a:r>
              <a:rPr lang="en-US" b="1" i="1" dirty="0"/>
              <a:t>b</a:t>
            </a:r>
            <a:r>
              <a:rPr lang="en-US" dirty="0"/>
              <a:t> = 3/2 = 1.5</a:t>
            </a:r>
          </a:p>
          <a:p>
            <a:r>
              <a:rPr lang="en-US" dirty="0"/>
              <a:t>Because I'm a nice guy, I'll tell you that the log</a:t>
            </a:r>
            <a:r>
              <a:rPr lang="en-US" baseline="-25000" dirty="0"/>
              <a:t>1.5</a:t>
            </a:r>
            <a:r>
              <a:rPr lang="en-US" dirty="0"/>
              <a:t> 3 is about 2.7</a:t>
            </a:r>
          </a:p>
        </p:txBody>
      </p:sp>
    </p:spTree>
    <p:extLst>
      <p:ext uri="{BB962C8B-B14F-4D97-AF65-F5344CB8AC3E}">
        <p14:creationId xmlns:p14="http://schemas.microsoft.com/office/powerpoint/2010/main" val="2066286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know that binary search takes O(log </a:t>
            </a:r>
            <a:r>
              <a:rPr lang="en-US" b="1" i="1" dirty="0"/>
              <a:t>n</a:t>
            </a:r>
            <a:r>
              <a:rPr lang="en-US" dirty="0"/>
              <a:t>) time</a:t>
            </a:r>
          </a:p>
          <a:p>
            <a:r>
              <a:rPr lang="en-US" dirty="0"/>
              <a:t>Can we use the Master Theorem to check that?</a:t>
            </a:r>
          </a:p>
        </p:txBody>
      </p:sp>
    </p:spTree>
    <p:extLst>
      <p:ext uri="{BB962C8B-B14F-4D97-AF65-F5344CB8AC3E}">
        <p14:creationId xmlns:p14="http://schemas.microsoft.com/office/powerpoint/2010/main" val="2887443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Practicing the Master Theorem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way to practice is to try to create a problems that different cases of the Master Theorem apply to</a:t>
            </a:r>
          </a:p>
          <a:p>
            <a:r>
              <a:rPr lang="en-US" dirty="0"/>
              <a:t>Give a recurrence relation that uses Case 1</a:t>
            </a:r>
          </a:p>
          <a:p>
            <a:r>
              <a:rPr lang="en-US" dirty="0"/>
              <a:t>Give a recurrence relation that uses Case 2</a:t>
            </a:r>
          </a:p>
          <a:p>
            <a:r>
              <a:rPr lang="en-US" dirty="0"/>
              <a:t>Give a recurrence relation that uses Case 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193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5138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 time…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More Master Theorem examples</a:t>
            </a:r>
            <a:endParaRPr lang="en-US" dirty="0"/>
          </a:p>
          <a:p>
            <a:r>
              <a:rPr lang="en-US" dirty="0"/>
              <a:t>Solved Exercises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Work on Assignment 4</a:t>
            </a:r>
          </a:p>
          <a:p>
            <a:pPr lvl="1"/>
            <a:r>
              <a:rPr lang="en-US" b="1" dirty="0"/>
              <a:t>Due next Monday</a:t>
            </a:r>
          </a:p>
          <a:p>
            <a:r>
              <a:rPr lang="en-US" dirty="0"/>
              <a:t>Exam 2 is next Wednesday</a:t>
            </a:r>
          </a:p>
          <a:p>
            <a:pPr lvl="1"/>
            <a:r>
              <a:rPr lang="en-US" dirty="0"/>
              <a:t>Review Chapters 4 and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wittmanb\AppData\Local\Microsoft\Windows\Temporary Internet Files\Content.IE5\4ECWN00Z\MP900386723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800" y="3429000"/>
            <a:ext cx="2065528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Logical </a:t>
            </a:r>
            <a:r>
              <a:rPr lang="en-US" dirty="0" err="1"/>
              <a:t>warmup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9220200" cy="46256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 man has two 10 gallon jars</a:t>
            </a:r>
          </a:p>
          <a:p>
            <a:r>
              <a:rPr lang="en-US" dirty="0"/>
              <a:t>The first contains 6 gallons of wine and the second contains 6 gallons of water</a:t>
            </a:r>
          </a:p>
          <a:p>
            <a:r>
              <a:rPr lang="en-US" dirty="0"/>
              <a:t>He poured 3 gallons of wine into the water jar and stirred</a:t>
            </a:r>
          </a:p>
          <a:p>
            <a:r>
              <a:rPr lang="en-US" dirty="0"/>
              <a:t>Then he poured 3 gallons of the mixture in the water jar into the wine jar and stirred</a:t>
            </a:r>
          </a:p>
          <a:p>
            <a:r>
              <a:rPr lang="en-US" dirty="0"/>
              <a:t>Then he poured 3 gallons of the mixture in the wine jar into the water jar and stirred</a:t>
            </a:r>
          </a:p>
          <a:p>
            <a:r>
              <a:rPr lang="en-US" dirty="0"/>
              <a:t>He continued the process until both jars had the same concentration of wine</a:t>
            </a:r>
          </a:p>
          <a:p>
            <a:r>
              <a:rPr lang="en-US" dirty="0"/>
              <a:t>How many pouring operations did he do?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688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Three-Sentence Summary of </a:t>
            </a:r>
            <a:br>
              <a:rPr lang="en-US" dirty="0"/>
            </a:br>
            <a:r>
              <a:rPr lang="en-US" dirty="0"/>
              <a:t>Integer Multiplication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505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Integer Multiplication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416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Multiplication by hand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4000" dirty="0"/>
              <a:t>How long does it take to do multiplication by hand when we count single digit addition or multiplication as an operation?</a:t>
            </a:r>
            <a:endParaRPr lang="en-US" sz="1600" dirty="0"/>
          </a:p>
          <a:p>
            <a:endParaRPr lang="en-US" sz="1600" dirty="0"/>
          </a:p>
          <a:p>
            <a:pPr algn="ctr">
              <a:lnSpc>
                <a:spcPct val="120000"/>
              </a:lnSpc>
              <a:spcAft>
                <a:spcPts val="600"/>
              </a:spcAft>
              <a:buNone/>
            </a:pPr>
            <a:r>
              <a:rPr lang="en-US" sz="2900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800" b="1" dirty="0">
                <a:latin typeface="Courier New" pitchFamily="49" charset="0"/>
                <a:cs typeface="Courier New" pitchFamily="49" charset="0"/>
              </a:rPr>
              <a:t>123</a:t>
            </a:r>
          </a:p>
          <a:p>
            <a:pPr algn="ctr">
              <a:lnSpc>
                <a:spcPct val="120000"/>
              </a:lnSpc>
              <a:spcAft>
                <a:spcPts val="600"/>
              </a:spcAft>
              <a:buNone/>
            </a:pPr>
            <a:r>
              <a:rPr lang="en-US" sz="3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800" b="1" u="sng" dirty="0">
                <a:latin typeface="Courier New" pitchFamily="49" charset="0"/>
                <a:cs typeface="Courier New" pitchFamily="49" charset="0"/>
              </a:rPr>
              <a:t>x 456</a:t>
            </a:r>
          </a:p>
          <a:p>
            <a:pPr algn="ctr">
              <a:lnSpc>
                <a:spcPct val="120000"/>
              </a:lnSpc>
              <a:spcAft>
                <a:spcPts val="600"/>
              </a:spcAft>
              <a:buNone/>
            </a:pPr>
            <a:r>
              <a:rPr lang="en-US" sz="3800" b="1" dirty="0">
                <a:latin typeface="Courier New" pitchFamily="49" charset="0"/>
                <a:cs typeface="Courier New" pitchFamily="49" charset="0"/>
              </a:rPr>
              <a:t>	  738</a:t>
            </a:r>
          </a:p>
          <a:p>
            <a:pPr algn="ctr">
              <a:lnSpc>
                <a:spcPct val="120000"/>
              </a:lnSpc>
              <a:spcAft>
                <a:spcPts val="600"/>
              </a:spcAft>
              <a:buNone/>
            </a:pPr>
            <a:r>
              <a:rPr lang="en-US" sz="3800" b="1" dirty="0">
                <a:latin typeface="Courier New" pitchFamily="49" charset="0"/>
                <a:cs typeface="Courier New" pitchFamily="49" charset="0"/>
              </a:rPr>
              <a:t>	 615</a:t>
            </a:r>
          </a:p>
          <a:p>
            <a:pPr algn="ctr">
              <a:lnSpc>
                <a:spcPct val="120000"/>
              </a:lnSpc>
              <a:spcAft>
                <a:spcPts val="600"/>
              </a:spcAft>
              <a:buNone/>
            </a:pPr>
            <a:r>
              <a:rPr lang="en-US" sz="3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800" b="1" u="sng" dirty="0">
                <a:latin typeface="Courier New" pitchFamily="49" charset="0"/>
                <a:cs typeface="Courier New" pitchFamily="49" charset="0"/>
              </a:rPr>
              <a:t>492__</a:t>
            </a:r>
          </a:p>
          <a:p>
            <a:pPr algn="ctr">
              <a:lnSpc>
                <a:spcPct val="120000"/>
              </a:lnSpc>
              <a:spcAft>
                <a:spcPts val="600"/>
              </a:spcAft>
              <a:buNone/>
            </a:pPr>
            <a:r>
              <a:rPr lang="en-US" sz="3800" b="1" dirty="0">
                <a:latin typeface="Courier New" pitchFamily="49" charset="0"/>
                <a:cs typeface="Courier New" pitchFamily="49" charset="0"/>
              </a:rPr>
              <a:t>  56088</a:t>
            </a:r>
          </a:p>
          <a:p>
            <a:pPr>
              <a:buNone/>
            </a:pPr>
            <a:endParaRPr lang="en-US" sz="1600" dirty="0"/>
          </a:p>
          <a:p>
            <a:r>
              <a:rPr lang="en-US" sz="4000" dirty="0"/>
              <a:t>Let's assume that the length of the numbers is </a:t>
            </a:r>
            <a:r>
              <a:rPr lang="en-US" sz="4000" b="1" i="1" dirty="0"/>
              <a:t>n</a:t>
            </a:r>
            <a:r>
              <a:rPr lang="en-US" sz="4000" dirty="0"/>
              <a:t> digits</a:t>
            </a:r>
          </a:p>
          <a:p>
            <a:r>
              <a:rPr lang="en-US" sz="4000" dirty="0"/>
              <a:t>(</a:t>
            </a:r>
            <a:r>
              <a:rPr lang="en-US" sz="4000" b="1" i="1" dirty="0"/>
              <a:t>n</a:t>
            </a:r>
            <a:r>
              <a:rPr lang="en-US" sz="4000" dirty="0"/>
              <a:t> multiplications + </a:t>
            </a:r>
            <a:r>
              <a:rPr lang="en-US" sz="4000" b="1" i="1" dirty="0"/>
              <a:t>n</a:t>
            </a:r>
            <a:r>
              <a:rPr lang="en-US" sz="4000" dirty="0"/>
              <a:t> carries) x </a:t>
            </a:r>
            <a:r>
              <a:rPr lang="en-US" sz="4000" b="1" i="1" dirty="0"/>
              <a:t>n</a:t>
            </a:r>
            <a:r>
              <a:rPr lang="en-US" sz="4000" dirty="0"/>
              <a:t> digits + (</a:t>
            </a:r>
            <a:r>
              <a:rPr lang="en-US" sz="4000" b="1" i="1" dirty="0"/>
              <a:t>n</a:t>
            </a:r>
            <a:r>
              <a:rPr lang="en-US" sz="4000" dirty="0"/>
              <a:t> + 1 digits) x </a:t>
            </a:r>
            <a:r>
              <a:rPr lang="en-US" sz="4000" b="1" i="1" dirty="0"/>
              <a:t>n</a:t>
            </a:r>
            <a:r>
              <a:rPr lang="en-US" sz="4000" dirty="0"/>
              <a:t> additions </a:t>
            </a:r>
          </a:p>
          <a:p>
            <a:r>
              <a:rPr lang="en-US" sz="4000" dirty="0"/>
              <a:t>Running time:</a:t>
            </a:r>
            <a:r>
              <a:rPr lang="en-US" sz="4000" b="1" i="1" dirty="0"/>
              <a:t> O</a:t>
            </a:r>
            <a:r>
              <a:rPr lang="en-US" sz="4000" dirty="0"/>
              <a:t>(</a:t>
            </a:r>
            <a:r>
              <a:rPr lang="en-US" sz="4000" b="1" i="1" dirty="0"/>
              <a:t>n</a:t>
            </a:r>
            <a:r>
              <a:rPr lang="en-US" sz="4000" baseline="30000" dirty="0"/>
              <a:t>2</a:t>
            </a:r>
            <a:r>
              <a:rPr lang="en-US" sz="4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26438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we do better?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Imagine that we're in base 2, because it keeps things simple</a:t>
                </a:r>
              </a:p>
              <a:p>
                <a:r>
                  <a:rPr lang="en-US" dirty="0"/>
                  <a:t>I want to find the  product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r>
                  <a:rPr lang="en-US" dirty="0"/>
                  <a:t>We can break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(and similarly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) into high-order part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and low-order part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such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  <m:sup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  <m: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6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2848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Did that help things?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Not really!</a:t>
                </a:r>
              </a:p>
              <a:p>
                <a:r>
                  <a:rPr lang="en-US" dirty="0"/>
                  <a:t>We turned the multiplication of two </a:t>
                </a:r>
                <a:r>
                  <a:rPr lang="en-US" b="1" i="1" dirty="0"/>
                  <a:t>n</a:t>
                </a:r>
                <a:r>
                  <a:rPr lang="en-US" dirty="0"/>
                  <a:t>-bit numbers into the multiplication (and then addition) of four </a:t>
                </a:r>
                <a:r>
                  <a:rPr lang="en-US" b="1" i="1" dirty="0"/>
                  <a:t>n</a:t>
                </a:r>
                <a:r>
                  <a:rPr lang="en-US" dirty="0"/>
                  <a:t>/2-bit numbers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𝑐𝑛</m:t>
                    </m:r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r>
                  <a:rPr lang="en-US" dirty="0"/>
                  <a:t>Which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func>
                              <m:func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fNam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func>
                          </m:sup>
                        </m:sSup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dirty="0"/>
                  <a:t>, which is … the same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6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938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4068</TotalTime>
  <Words>898</Words>
  <Application>Microsoft Office PowerPoint</Application>
  <PresentationFormat>Widescreen</PresentationFormat>
  <Paragraphs>118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Arial</vt:lpstr>
      <vt:lpstr>Calibri</vt:lpstr>
      <vt:lpstr>Cambria Math</vt:lpstr>
      <vt:lpstr>Corbel</vt:lpstr>
      <vt:lpstr>Courier New</vt:lpstr>
      <vt:lpstr>Wingdings</vt:lpstr>
      <vt:lpstr>Wingdings 2</vt:lpstr>
      <vt:lpstr>Wingdings 3</vt:lpstr>
      <vt:lpstr>Module</vt:lpstr>
      <vt:lpstr>COMP 4500</vt:lpstr>
      <vt:lpstr>Last time</vt:lpstr>
      <vt:lpstr>Questions?</vt:lpstr>
      <vt:lpstr>Logical warmup</vt:lpstr>
      <vt:lpstr>Three-Sentence Summary of  Integer Multiplication</vt:lpstr>
      <vt:lpstr>Integer Multiplication</vt:lpstr>
      <vt:lpstr>Multiplication by hand</vt:lpstr>
      <vt:lpstr>Can we do better?</vt:lpstr>
      <vt:lpstr>Did that help things?</vt:lpstr>
      <vt:lpstr>We need a trick</vt:lpstr>
      <vt:lpstr>Running time</vt:lpstr>
      <vt:lpstr>Note about multiplication</vt:lpstr>
      <vt:lpstr>Master Theorem</vt:lpstr>
      <vt:lpstr>Master Theorem</vt:lpstr>
      <vt:lpstr>Basic form the recurrence relation must take</vt:lpstr>
      <vt:lpstr>Case 1</vt:lpstr>
      <vt:lpstr>Case 2</vt:lpstr>
      <vt:lpstr>Case 3</vt:lpstr>
      <vt:lpstr>Stupid Sort</vt:lpstr>
      <vt:lpstr>Stupid Sort algorithm (recursive)</vt:lpstr>
      <vt:lpstr>Stupid Sort</vt:lpstr>
      <vt:lpstr>Binary Search</vt:lpstr>
      <vt:lpstr>Practicing the Master Theorem</vt:lpstr>
      <vt:lpstr>Quiz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603</cp:revision>
  <dcterms:created xsi:type="dcterms:W3CDTF">2009-08-24T20:26:10Z</dcterms:created>
  <dcterms:modified xsi:type="dcterms:W3CDTF">2024-02-21T15:03:24Z</dcterms:modified>
</cp:coreProperties>
</file>